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146096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Mental State Mapper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6280190" y="3442692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project presents a framework for analyzing and predicting individual mental states using a comprehensive dataset. This framework utilizes a combination of natural language processing and machine learning techniques to provide insights into mental well-being.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6280190" y="5149453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endParaRPr lang="en-US" sz="1786" dirty="0"/>
          </a:p>
        </p:txBody>
      </p:sp>
      <p:sp>
        <p:nvSpPr>
          <p:cNvPr id="8" name="Shape 5"/>
          <p:cNvSpPr/>
          <p:nvPr/>
        </p:nvSpPr>
        <p:spPr>
          <a:xfrm>
            <a:off x="6280190" y="5767507"/>
            <a:ext cx="7556421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87810" y="577512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5918835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Tulsi Mundada</a:t>
            </a:r>
            <a:endParaRPr lang="en-US" sz="1786" dirty="0"/>
          </a:p>
        </p:txBody>
      </p:sp>
      <p:sp>
        <p:nvSpPr>
          <p:cNvPr id="11" name="Text 8"/>
          <p:cNvSpPr/>
          <p:nvPr/>
        </p:nvSpPr>
        <p:spPr>
          <a:xfrm>
            <a:off x="10289024" y="5918835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Osheen Vasudevan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6287810" y="6425446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656915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Shweta Pawar</a:t>
            </a:r>
            <a:endParaRPr lang="en-US" sz="1786" dirty="0"/>
          </a:p>
        </p:txBody>
      </p:sp>
      <p:sp>
        <p:nvSpPr>
          <p:cNvPr id="14" name="Text 11"/>
          <p:cNvSpPr/>
          <p:nvPr/>
        </p:nvSpPr>
        <p:spPr>
          <a:xfrm>
            <a:off x="10289024" y="656915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Ruth Gaikwad</a:t>
            </a:r>
            <a:endParaRPr lang="en-US" sz="1786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44816" y="969764"/>
            <a:ext cx="7827169" cy="11758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30"/>
              </a:lnSpc>
              <a:buNone/>
            </a:pPr>
            <a:r>
              <a:rPr lang="en-US" sz="3704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 and Feature Extraction</a:t>
            </a:r>
            <a:endParaRPr lang="en-US" sz="3704" dirty="0"/>
          </a:p>
        </p:txBody>
      </p:sp>
      <p:sp>
        <p:nvSpPr>
          <p:cNvPr id="6" name="Shape 3"/>
          <p:cNvSpPr/>
          <p:nvPr/>
        </p:nvSpPr>
        <p:spPr>
          <a:xfrm>
            <a:off x="6415564" y="2427803"/>
            <a:ext cx="22860" cy="4832033"/>
          </a:xfrm>
          <a:prstGeom prst="roundRect">
            <a:avLst>
              <a:gd name="adj" fmla="val 123460"/>
            </a:avLst>
          </a:prstGeom>
          <a:solidFill>
            <a:srgbClr val="CFD2D8"/>
          </a:solidFill>
          <a:ln/>
        </p:spPr>
      </p:sp>
      <p:sp>
        <p:nvSpPr>
          <p:cNvPr id="7" name="Shape 4"/>
          <p:cNvSpPr/>
          <p:nvPr/>
        </p:nvSpPr>
        <p:spPr>
          <a:xfrm>
            <a:off x="6615767" y="2839522"/>
            <a:ext cx="658416" cy="22860"/>
          </a:xfrm>
          <a:prstGeom prst="roundRect">
            <a:avLst>
              <a:gd name="adj" fmla="val 123460"/>
            </a:avLst>
          </a:prstGeom>
          <a:solidFill>
            <a:srgbClr val="CFD2D8"/>
          </a:solidFill>
          <a:ln/>
        </p:spPr>
      </p:sp>
      <p:sp>
        <p:nvSpPr>
          <p:cNvPr id="8" name="Shape 5"/>
          <p:cNvSpPr/>
          <p:nvPr/>
        </p:nvSpPr>
        <p:spPr>
          <a:xfrm>
            <a:off x="6215360" y="2639378"/>
            <a:ext cx="423267" cy="42326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6368832" y="2709863"/>
            <a:ext cx="116324" cy="282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222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22" dirty="0"/>
          </a:p>
        </p:txBody>
      </p:sp>
      <p:sp>
        <p:nvSpPr>
          <p:cNvPr id="10" name="Text 7"/>
          <p:cNvSpPr/>
          <p:nvPr/>
        </p:nvSpPr>
        <p:spPr>
          <a:xfrm>
            <a:off x="7461766" y="2615922"/>
            <a:ext cx="2351842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5"/>
              </a:lnSpc>
              <a:buNone/>
            </a:pPr>
            <a:r>
              <a:rPr lang="en-US" sz="185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Cleaning</a:t>
            </a:r>
            <a:endParaRPr lang="en-US" sz="1852" dirty="0"/>
          </a:p>
        </p:txBody>
      </p:sp>
      <p:sp>
        <p:nvSpPr>
          <p:cNvPr id="11" name="Text 8"/>
          <p:cNvSpPr/>
          <p:nvPr/>
        </p:nvSpPr>
        <p:spPr>
          <a:xfrm>
            <a:off x="7461766" y="3022640"/>
            <a:ext cx="6510218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2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initial step involves cleaning the dataset by removing irrelevant data, handling missing values, and ensuring data consistency.</a:t>
            </a:r>
            <a:endParaRPr lang="en-US" sz="1482" dirty="0"/>
          </a:p>
        </p:txBody>
      </p:sp>
      <p:sp>
        <p:nvSpPr>
          <p:cNvPr id="12" name="Shape 9"/>
          <p:cNvSpPr/>
          <p:nvPr/>
        </p:nvSpPr>
        <p:spPr>
          <a:xfrm>
            <a:off x="6615767" y="4412575"/>
            <a:ext cx="658416" cy="22860"/>
          </a:xfrm>
          <a:prstGeom prst="roundRect">
            <a:avLst>
              <a:gd name="adj" fmla="val 123460"/>
            </a:avLst>
          </a:prstGeom>
          <a:solidFill>
            <a:srgbClr val="CFD2D8"/>
          </a:solidFill>
          <a:ln/>
        </p:spPr>
      </p:sp>
      <p:sp>
        <p:nvSpPr>
          <p:cNvPr id="13" name="Shape 10"/>
          <p:cNvSpPr/>
          <p:nvPr/>
        </p:nvSpPr>
        <p:spPr>
          <a:xfrm>
            <a:off x="6215360" y="4212431"/>
            <a:ext cx="423267" cy="42326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6349067" y="4282916"/>
            <a:ext cx="155853" cy="282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222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22" dirty="0"/>
          </a:p>
        </p:txBody>
      </p:sp>
      <p:sp>
        <p:nvSpPr>
          <p:cNvPr id="15" name="Text 12"/>
          <p:cNvSpPr/>
          <p:nvPr/>
        </p:nvSpPr>
        <p:spPr>
          <a:xfrm>
            <a:off x="7461766" y="4188976"/>
            <a:ext cx="2351842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5"/>
              </a:lnSpc>
              <a:buNone/>
            </a:pPr>
            <a:r>
              <a:rPr lang="en-US" sz="185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1852" dirty="0"/>
          </a:p>
        </p:txBody>
      </p:sp>
      <p:sp>
        <p:nvSpPr>
          <p:cNvPr id="16" name="Text 13"/>
          <p:cNvSpPr/>
          <p:nvPr/>
        </p:nvSpPr>
        <p:spPr>
          <a:xfrm>
            <a:off x="7461766" y="4595693"/>
            <a:ext cx="6510218" cy="902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2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Relevant features are extracted from the dataset to represent key aspects of mental health, such as demographics, behavioral patterns, and textual expressions by using Bag of words and TF - IDF.</a:t>
            </a:r>
            <a:endParaRPr lang="en-US" sz="1482" dirty="0"/>
          </a:p>
        </p:txBody>
      </p:sp>
      <p:sp>
        <p:nvSpPr>
          <p:cNvPr id="17" name="Shape 14"/>
          <p:cNvSpPr/>
          <p:nvPr/>
        </p:nvSpPr>
        <p:spPr>
          <a:xfrm>
            <a:off x="6615767" y="6286619"/>
            <a:ext cx="658416" cy="22860"/>
          </a:xfrm>
          <a:prstGeom prst="roundRect">
            <a:avLst>
              <a:gd name="adj" fmla="val 123460"/>
            </a:avLst>
          </a:prstGeom>
          <a:solidFill>
            <a:srgbClr val="CFD2D8"/>
          </a:solidFill>
          <a:ln/>
        </p:spPr>
      </p:sp>
      <p:sp>
        <p:nvSpPr>
          <p:cNvPr id="18" name="Shape 15"/>
          <p:cNvSpPr/>
          <p:nvPr/>
        </p:nvSpPr>
        <p:spPr>
          <a:xfrm>
            <a:off x="6215360" y="6086475"/>
            <a:ext cx="423267" cy="42326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9" name="Text 16"/>
          <p:cNvSpPr/>
          <p:nvPr/>
        </p:nvSpPr>
        <p:spPr>
          <a:xfrm>
            <a:off x="6350734" y="6156960"/>
            <a:ext cx="152400" cy="282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222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22" dirty="0"/>
          </a:p>
        </p:txBody>
      </p:sp>
      <p:sp>
        <p:nvSpPr>
          <p:cNvPr id="20" name="Text 17"/>
          <p:cNvSpPr/>
          <p:nvPr/>
        </p:nvSpPr>
        <p:spPr>
          <a:xfrm>
            <a:off x="7461766" y="6063020"/>
            <a:ext cx="2351842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5"/>
              </a:lnSpc>
              <a:buNone/>
            </a:pPr>
            <a:r>
              <a:rPr lang="en-US" sz="185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Transformation</a:t>
            </a:r>
            <a:endParaRPr lang="en-US" sz="1852" dirty="0"/>
          </a:p>
        </p:txBody>
      </p:sp>
      <p:sp>
        <p:nvSpPr>
          <p:cNvPr id="21" name="Text 18"/>
          <p:cNvSpPr/>
          <p:nvPr/>
        </p:nvSpPr>
        <p:spPr>
          <a:xfrm>
            <a:off x="7461766" y="6469737"/>
            <a:ext cx="6510218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2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extracted features are transformed into a suitable format for machine learning algorithms, often involving normalization or scaling techniques.</a:t>
            </a:r>
            <a:endParaRPr lang="en-US" sz="1482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468279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Bag of Words and TF-IDF Techniques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Bag of Words (BoW)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4033957"/>
            <a:ext cx="3501509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BoW model represents text as a collection of words, ignoring word order and focusing on word frequency.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4856321" y="3452813"/>
            <a:ext cx="3501509" cy="106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Term Frequency-Inverse Document Frequency (TF-IDF)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4856321" y="4742617"/>
            <a:ext cx="3501509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TF-IDF assigns weights to words based on their frequency within a document and their rarity across the entire dataset, highlighting important and unique words.</a:t>
            </a:r>
            <a:endParaRPr lang="en-US" sz="1786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27847"/>
            <a:ext cx="943379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Sentiment Analysis of Textual Data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978813" y="5116949"/>
            <a:ext cx="14025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5031938"/>
            <a:ext cx="328326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Sentiment Classification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5522357"/>
            <a:ext cx="345924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Textual data is analyzed to identify the emotional tone, whether it's happy, neutral, depressed or suicidal.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5378172" y="5116949"/>
            <a:ext cx="18788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5954078" y="5031938"/>
            <a:ext cx="335137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Lexicon-Based Approach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5954078" y="5522357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Words and phrases are categorized based on their emotional valence, using pre-defined dictionaries or sentiment lexicons.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5" name="Text 12"/>
          <p:cNvSpPr/>
          <p:nvPr/>
        </p:nvSpPr>
        <p:spPr>
          <a:xfrm>
            <a:off x="9803368" y="5116949"/>
            <a:ext cx="18371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0377249" y="5031938"/>
            <a:ext cx="3459242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Models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0377249" y="5876687"/>
            <a:ext cx="345924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algorithms are trained to predict sentiment based on textual features and labeled examples.</a:t>
            </a:r>
            <a:endParaRPr lang="en-US" sz="1786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272070"/>
            <a:ext cx="4919305" cy="36854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67949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Multinomial Naive Bayes for Prediction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3437215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E9ECF2"/>
          </a:solidFill>
          <a:ln/>
        </p:spPr>
      </p:sp>
      <p:sp>
        <p:nvSpPr>
          <p:cNvPr id="8" name="Text 4"/>
          <p:cNvSpPr/>
          <p:nvPr/>
        </p:nvSpPr>
        <p:spPr>
          <a:xfrm>
            <a:off x="1020604" y="3664029"/>
            <a:ext cx="308633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Naive Bayes Algorithm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020604" y="4154448"/>
            <a:ext cx="321123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multinomial Naive Bayes algorithm is used to predict future mental states based on the extracted features and sentiment analysis results.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3437215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E9ECF2"/>
          </a:solidFill>
          <a:ln/>
        </p:spPr>
      </p:sp>
      <p:sp>
        <p:nvSpPr>
          <p:cNvPr id="11" name="Text 7"/>
          <p:cNvSpPr/>
          <p:nvPr/>
        </p:nvSpPr>
        <p:spPr>
          <a:xfrm>
            <a:off x="4912281" y="3664029"/>
            <a:ext cx="321123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and Evaluation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4912281" y="4508778"/>
            <a:ext cx="321123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is trained on a portion of the dataset and evaluated on a separate hold-out set to assess its accuracy and performance.</a:t>
            </a:r>
            <a:endParaRPr lang="en-US" sz="1786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7471" y="1180862"/>
            <a:ext cx="7475815" cy="640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44"/>
              </a:lnSpc>
              <a:buNone/>
            </a:pPr>
            <a:r>
              <a:rPr lang="en-US" sz="4035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Recommendations for Patients</a:t>
            </a:r>
            <a:endParaRPr lang="en-US" sz="403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71" y="2128838"/>
            <a:ext cx="1024890" cy="16399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49780" y="2333744"/>
            <a:ext cx="3902869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2018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Recommendations</a:t>
            </a:r>
            <a:endParaRPr lang="en-US" sz="2018" dirty="0"/>
          </a:p>
        </p:txBody>
      </p:sp>
      <p:sp>
        <p:nvSpPr>
          <p:cNvPr id="8" name="Text 4"/>
          <p:cNvSpPr/>
          <p:nvPr/>
        </p:nvSpPr>
        <p:spPr>
          <a:xfrm>
            <a:off x="2049780" y="2777014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3"/>
              </a:lnSpc>
              <a:buNone/>
            </a:pPr>
            <a:r>
              <a:rPr lang="en-US" sz="161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the predicted mental state, the framework provides personalized recommendations tailored to the individual's needs.</a:t>
            </a:r>
            <a:endParaRPr lang="en-US" sz="161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3768804"/>
            <a:ext cx="1024890" cy="16399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49780" y="3973711"/>
            <a:ext cx="256246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2018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Therapy Suggestions</a:t>
            </a:r>
            <a:endParaRPr lang="en-US" sz="2018" dirty="0"/>
          </a:p>
        </p:txBody>
      </p:sp>
      <p:sp>
        <p:nvSpPr>
          <p:cNvPr id="11" name="Text 6"/>
          <p:cNvSpPr/>
          <p:nvPr/>
        </p:nvSpPr>
        <p:spPr>
          <a:xfrm>
            <a:off x="2049780" y="4416981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3"/>
              </a:lnSpc>
              <a:buNone/>
            </a:pPr>
            <a:r>
              <a:rPr lang="en-US" sz="161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 may include suggestions for therapy, counseling, or self-help resources based on the individual's mental health needs.</a:t>
            </a:r>
            <a:endParaRPr lang="en-US" sz="1614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5408771"/>
            <a:ext cx="1024890" cy="16399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49780" y="5613678"/>
            <a:ext cx="2781657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2018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Lifestyle Modifications</a:t>
            </a:r>
            <a:endParaRPr lang="en-US" sz="2018" dirty="0"/>
          </a:p>
        </p:txBody>
      </p:sp>
      <p:sp>
        <p:nvSpPr>
          <p:cNvPr id="14" name="Text 8"/>
          <p:cNvSpPr/>
          <p:nvPr/>
        </p:nvSpPr>
        <p:spPr>
          <a:xfrm>
            <a:off x="2049780" y="6056948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3"/>
              </a:lnSpc>
              <a:buNone/>
            </a:pPr>
            <a:r>
              <a:rPr lang="en-US" sz="161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framework may suggest lifestyle changes, such as exercise, relaxation techniques, or dietary modifications, to improve well-being.</a:t>
            </a:r>
            <a:endParaRPr lang="en-US" sz="1614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843337"/>
            <a:ext cx="991219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Potential Applications and Use Cases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4892278"/>
            <a:ext cx="13042821" cy="2329101"/>
          </a:xfrm>
          <a:prstGeom prst="roundRect">
            <a:avLst>
              <a:gd name="adj" fmla="val 14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01410" y="48998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28224" y="5043607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Mental Health Monitoring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7545824" y="5043607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detection and intervention of mental health issues.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801410" y="555021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224" y="5693926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Treatment</a:t>
            </a:r>
            <a:endParaRPr lang="en-US" sz="1786" dirty="0"/>
          </a:p>
        </p:txBody>
      </p:sp>
      <p:sp>
        <p:nvSpPr>
          <p:cNvPr id="12" name="Text 9"/>
          <p:cNvSpPr/>
          <p:nvPr/>
        </p:nvSpPr>
        <p:spPr>
          <a:xfrm>
            <a:off x="7545824" y="5693926"/>
            <a:ext cx="60563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Tailoring treatment plans to individual needs and preferences.</a:t>
            </a:r>
            <a:endParaRPr lang="en-US" sz="1786" dirty="0"/>
          </a:p>
        </p:txBody>
      </p:sp>
      <p:sp>
        <p:nvSpPr>
          <p:cNvPr id="13" name="Shape 10"/>
          <p:cNvSpPr/>
          <p:nvPr/>
        </p:nvSpPr>
        <p:spPr>
          <a:xfrm>
            <a:off x="801410" y="656343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8224" y="6707148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Mental Health Research</a:t>
            </a:r>
            <a:endParaRPr lang="en-US" sz="1786" dirty="0"/>
          </a:p>
        </p:txBody>
      </p:sp>
      <p:sp>
        <p:nvSpPr>
          <p:cNvPr id="15" name="Text 12"/>
          <p:cNvSpPr/>
          <p:nvPr/>
        </p:nvSpPr>
        <p:spPr>
          <a:xfrm>
            <a:off x="7545824" y="6707148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insights into mental health trends and patterns.</a:t>
            </a:r>
            <a:endParaRPr lang="en-US" sz="1786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867972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Future Work</a:t>
            </a:r>
            <a:endParaRPr lang="en-US" sz="446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2569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441948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Analysis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6280190" y="4909899"/>
            <a:ext cx="3608070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framework demonstrates the potential of using data analysis and machine learning to gain insights into mental health.</a:t>
            </a:r>
            <a:endParaRPr lang="en-US" sz="178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62569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28421" y="441948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Directions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10228421" y="4909899"/>
            <a:ext cx="3608189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Further research and development are needed to enhance the accuracy, robustness, and ethical implications of the framework.</a:t>
            </a:r>
            <a:endParaRPr lang="en-US" sz="1786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2024-08-12T13:06:02Z</dcterms:created>
  <dcterms:modified xsi:type="dcterms:W3CDTF">2024-08-12T13:06:02Z</dcterms:modified>
</cp:coreProperties>
</file>